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</p:sldIdLst>
  <p:sldSz cy="5143500" cx="9144000"/>
  <p:notesSz cx="6858000" cy="9144000"/>
  <p:embeddedFontLst>
    <p:embeddedFont>
      <p:font typeface="Roboto Thin"/>
      <p:regular r:id="rId30"/>
      <p:bold r:id="rId31"/>
      <p:italic r:id="rId32"/>
      <p:boldItalic r:id="rId33"/>
    </p:embeddedFont>
    <p:embeddedFont>
      <p:font typeface="Roboto Medium"/>
      <p:regular r:id="rId34"/>
      <p:bold r:id="rId35"/>
      <p:italic r:id="rId36"/>
      <p:boldItalic r:id="rId37"/>
    </p:embeddedFont>
    <p:embeddedFont>
      <p:font typeface="Roboto"/>
      <p:regular r:id="rId38"/>
      <p:bold r:id="rId39"/>
      <p:italic r:id="rId40"/>
      <p:boldItalic r:id="rId41"/>
    </p:embeddedFont>
    <p:embeddedFont>
      <p:font typeface="Old Standard TT"/>
      <p:regular r:id="rId42"/>
      <p:bold r:id="rId43"/>
      <p: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17F46B6-B0B9-4F74-824F-C3EBC9270D33}">
  <a:tblStyle styleId="{717F46B6-B0B9-4F74-824F-C3EBC9270D3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-italic.fntdata"/><Relationship Id="rId20" Type="http://schemas.openxmlformats.org/officeDocument/2006/relationships/slide" Target="slides/slide14.xml"/><Relationship Id="rId42" Type="http://schemas.openxmlformats.org/officeDocument/2006/relationships/font" Target="fonts/OldStandardTT-regular.fntdata"/><Relationship Id="rId41" Type="http://schemas.openxmlformats.org/officeDocument/2006/relationships/font" Target="fonts/Roboto-boldItalic.fntdata"/><Relationship Id="rId22" Type="http://schemas.openxmlformats.org/officeDocument/2006/relationships/slide" Target="slides/slide16.xml"/><Relationship Id="rId44" Type="http://schemas.openxmlformats.org/officeDocument/2006/relationships/font" Target="fonts/OldStandardTT-italic.fntdata"/><Relationship Id="rId21" Type="http://schemas.openxmlformats.org/officeDocument/2006/relationships/slide" Target="slides/slide15.xml"/><Relationship Id="rId43" Type="http://schemas.openxmlformats.org/officeDocument/2006/relationships/font" Target="fonts/OldStandardTT-bold.fntdata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Thin-bold.fntdata"/><Relationship Id="rId30" Type="http://schemas.openxmlformats.org/officeDocument/2006/relationships/font" Target="fonts/RobotoThin-regular.fntdata"/><Relationship Id="rId11" Type="http://schemas.openxmlformats.org/officeDocument/2006/relationships/slide" Target="slides/slide5.xml"/><Relationship Id="rId33" Type="http://schemas.openxmlformats.org/officeDocument/2006/relationships/font" Target="fonts/RobotoThin-boldItalic.fntdata"/><Relationship Id="rId10" Type="http://schemas.openxmlformats.org/officeDocument/2006/relationships/slide" Target="slides/slide4.xml"/><Relationship Id="rId32" Type="http://schemas.openxmlformats.org/officeDocument/2006/relationships/font" Target="fonts/RobotoThin-italic.fntdata"/><Relationship Id="rId13" Type="http://schemas.openxmlformats.org/officeDocument/2006/relationships/slide" Target="slides/slide7.xml"/><Relationship Id="rId35" Type="http://schemas.openxmlformats.org/officeDocument/2006/relationships/font" Target="fonts/RobotoMedium-bold.fntdata"/><Relationship Id="rId12" Type="http://schemas.openxmlformats.org/officeDocument/2006/relationships/slide" Target="slides/slide6.xml"/><Relationship Id="rId34" Type="http://schemas.openxmlformats.org/officeDocument/2006/relationships/font" Target="fonts/RobotoMedium-regular.fntdata"/><Relationship Id="rId15" Type="http://schemas.openxmlformats.org/officeDocument/2006/relationships/slide" Target="slides/slide9.xml"/><Relationship Id="rId37" Type="http://schemas.openxmlformats.org/officeDocument/2006/relationships/font" Target="fonts/RobotoMedium-boldItalic.fntdata"/><Relationship Id="rId14" Type="http://schemas.openxmlformats.org/officeDocument/2006/relationships/slide" Target="slides/slide8.xml"/><Relationship Id="rId36" Type="http://schemas.openxmlformats.org/officeDocument/2006/relationships/font" Target="fonts/RobotoMedium-italic.fntdata"/><Relationship Id="rId17" Type="http://schemas.openxmlformats.org/officeDocument/2006/relationships/slide" Target="slides/slide11.xml"/><Relationship Id="rId39" Type="http://schemas.openxmlformats.org/officeDocument/2006/relationships/font" Target="fonts/Roboto-bold.fntdata"/><Relationship Id="rId16" Type="http://schemas.openxmlformats.org/officeDocument/2006/relationships/slide" Target="slides/slide10.xml"/><Relationship Id="rId38" Type="http://schemas.openxmlformats.org/officeDocument/2006/relationships/font" Target="fonts/Roboto-regular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b00fead4b2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b00fead4b2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code here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d82773ac5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d82773ac5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b0b2bfccbb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b0b2bfccbb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92b7585948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92b7585948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b0b2bfccbb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2b0b2bfccbb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b01cc30960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2b01cc30960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b01cc30960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b01cc30960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b01cc3096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2b01cc3096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b00fead4b2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2b00fead4b2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fc0bc205b1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1fc0bc205b1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Sometimes people use this to keep source files manageable and well separated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b00fead4b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b00fead4b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fc0bc205b1_0_7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1fc0bc205b1_0_7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fc0bc205b1_0_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fc0bc205b1_0_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392b7585948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392b7585948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392b7585948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392b7585948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b00fead4b2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b00fead4b2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b00fead4b2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b00fead4b2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92b758594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92b758594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b00fead4b2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b00fead4b2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b00fead4b2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b00fead4b2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b00fead4b2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b00fead4b2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b19d5c3efe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b19d5c3efe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100"/>
            <a:ext cx="9144000" cy="17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" name="Google Shape;12;p2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039650"/>
            <a:ext cx="8520600" cy="21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p3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" name="Google Shape;17;p3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perback"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  <a:defRPr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Lecture 4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Advanced Contract Concepts: Build your own Blockchain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2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 Overloading</a:t>
            </a:r>
            <a:endParaRPr/>
          </a:p>
        </p:txBody>
      </p:sp>
      <p:sp>
        <p:nvSpPr>
          <p:cNvPr id="143" name="Google Shape;143;p22"/>
          <p:cNvSpPr txBox="1"/>
          <p:nvPr>
            <p:ph idx="1" type="body"/>
          </p:nvPr>
        </p:nvSpPr>
        <p:spPr>
          <a:xfrm>
            <a:off x="311700" y="1304875"/>
            <a:ext cx="4260300" cy="2646600"/>
          </a:xfrm>
          <a:prstGeom prst="rect">
            <a:avLst/>
          </a:prstGeom>
          <a:ln cap="flat" cmpd="sng" w="19050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 sameName(int a){}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function sameName(int a, string b){}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function sameName(int a, int b){}</a:t>
            </a:r>
            <a:endParaRPr/>
          </a:p>
        </p:txBody>
      </p:sp>
      <p:sp>
        <p:nvSpPr>
          <p:cNvPr id="144" name="Google Shape;144;p22"/>
          <p:cNvSpPr txBox="1"/>
          <p:nvPr/>
        </p:nvSpPr>
        <p:spPr>
          <a:xfrm>
            <a:off x="4945475" y="1293775"/>
            <a:ext cx="3950100" cy="2647500"/>
          </a:xfrm>
          <a:prstGeom prst="rect">
            <a:avLst/>
          </a:prstGeom>
          <a:noFill/>
          <a:ln cap="flat" cmpd="sng" w="19050">
            <a:solidFill>
              <a:srgbClr val="45818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A function with multiple, different inputs but the same function name is an overloaded function.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Functions may be overload with: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❖"/>
            </a:pPr>
            <a:r>
              <a:rPr lang="en" sz="1600"/>
              <a:t>A different number of inputs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❖"/>
            </a:pPr>
            <a:r>
              <a:rPr lang="en" sz="1600"/>
              <a:t>Different types of inputs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145" name="Google Shape;145;p22"/>
          <p:cNvSpPr txBox="1"/>
          <p:nvPr/>
        </p:nvSpPr>
        <p:spPr>
          <a:xfrm>
            <a:off x="1425750" y="4386050"/>
            <a:ext cx="6292500" cy="461700"/>
          </a:xfrm>
          <a:prstGeom prst="rect">
            <a:avLst/>
          </a:prstGeom>
          <a:noFill/>
          <a:ln cap="flat" cmpd="sng" w="19050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How does this work? Function Signatures -&gt; 4 Byte Hashes</a:t>
            </a:r>
            <a:endParaRPr sz="18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3"/>
          <p:cNvSpPr txBox="1"/>
          <p:nvPr>
            <p:ph type="title"/>
          </p:nvPr>
        </p:nvSpPr>
        <p:spPr>
          <a:xfrm>
            <a:off x="311700" y="2176200"/>
            <a:ext cx="8520600" cy="79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Special Functions</a:t>
            </a:r>
            <a:endParaRPr sz="22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External call - Talk to other contracts</a:t>
            </a:r>
            <a:endParaRPr/>
          </a:p>
        </p:txBody>
      </p:sp>
      <p:sp>
        <p:nvSpPr>
          <p:cNvPr id="156" name="Google Shape;156;p24"/>
          <p:cNvSpPr txBox="1"/>
          <p:nvPr/>
        </p:nvSpPr>
        <p:spPr>
          <a:xfrm>
            <a:off x="606350" y="1282800"/>
            <a:ext cx="7575300" cy="23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(bool success, bytes memory data)= receivingAddress.call{gas: limit; value: wei}("");</a:t>
            </a:r>
            <a:endParaRPr b="1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Old Standard TT"/>
              <a:buChar char="●"/>
            </a:pPr>
            <a:r>
              <a:rPr lang="en" sz="13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Can call specific function signature (ie. different payment methods)</a:t>
            </a:r>
            <a:endParaRPr sz="13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Old Standard TT"/>
              <a:buChar char="●"/>
            </a:pPr>
            <a:r>
              <a:rPr lang="en" sz="13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Empty function directly calls fallback or receive function</a:t>
            </a:r>
            <a:endParaRPr sz="13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Old Standard TT"/>
              <a:buChar char="●"/>
            </a:pPr>
            <a:r>
              <a:rPr lang="en" sz="13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Can specify gas limit or use all gas in calling contract. Enables complex operations</a:t>
            </a:r>
            <a:endParaRPr sz="13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Old Standard TT"/>
              <a:buChar char="●"/>
            </a:pPr>
            <a:r>
              <a:rPr lang="en" sz="13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Function params encoded with abi.encodeWithSignature</a:t>
            </a:r>
            <a:endParaRPr sz="13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300"/>
              <a:buFont typeface="Old Standard TT"/>
              <a:buChar char="●"/>
            </a:pPr>
            <a:r>
              <a:rPr b="1" lang="en" sz="1300">
                <a:solidFill>
                  <a:srgbClr val="FF0000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What happens when the called contract makes a call to the original calling contract?</a:t>
            </a:r>
            <a:endParaRPr b="1" sz="1300">
              <a:solidFill>
                <a:srgbClr val="FF0000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157" name="Google Shape;15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713625"/>
            <a:ext cx="8839199" cy="3439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11450" y="3668700"/>
            <a:ext cx="1765100" cy="1323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Paying contracts and functions - payable keyword</a:t>
            </a:r>
            <a:endParaRPr/>
          </a:p>
        </p:txBody>
      </p:sp>
      <p:pic>
        <p:nvPicPr>
          <p:cNvPr id="164" name="Google Shape;16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210625"/>
            <a:ext cx="5343525" cy="1162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76625" y="1210625"/>
            <a:ext cx="1915001" cy="3780475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5"/>
          <p:cNvSpPr txBox="1"/>
          <p:nvPr/>
        </p:nvSpPr>
        <p:spPr>
          <a:xfrm>
            <a:off x="1571200" y="2927450"/>
            <a:ext cx="4775100" cy="461700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Set the "value" field to send money to function</a:t>
            </a:r>
            <a:endParaRPr sz="18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67" name="Google Shape;167;p25"/>
          <p:cNvSpPr txBox="1"/>
          <p:nvPr/>
        </p:nvSpPr>
        <p:spPr>
          <a:xfrm>
            <a:off x="2323525" y="4529400"/>
            <a:ext cx="3000900" cy="461700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Red functions are payable</a:t>
            </a:r>
            <a:endParaRPr sz="18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cxnSp>
        <p:nvCxnSpPr>
          <p:cNvPr id="168" name="Google Shape;168;p25"/>
          <p:cNvCxnSpPr/>
          <p:nvPr/>
        </p:nvCxnSpPr>
        <p:spPr>
          <a:xfrm>
            <a:off x="5324425" y="4760250"/>
            <a:ext cx="1405500" cy="11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9" name="Google Shape;169;p25"/>
          <p:cNvCxnSpPr>
            <a:stCxn id="166" idx="3"/>
          </p:cNvCxnSpPr>
          <p:nvPr/>
        </p:nvCxnSpPr>
        <p:spPr>
          <a:xfrm flipH="1" rot="10800000">
            <a:off x="6346300" y="2129000"/>
            <a:ext cx="445200" cy="102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6"/>
          <p:cNvSpPr txBox="1"/>
          <p:nvPr>
            <p:ph type="title"/>
          </p:nvPr>
        </p:nvSpPr>
        <p:spPr>
          <a:xfrm>
            <a:off x="311700" y="3688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Fallback, Receive</a:t>
            </a:r>
            <a:endParaRPr/>
          </a:p>
        </p:txBody>
      </p:sp>
      <p:sp>
        <p:nvSpPr>
          <p:cNvPr id="175" name="Google Shape;175;p26"/>
          <p:cNvSpPr txBox="1"/>
          <p:nvPr/>
        </p:nvSpPr>
        <p:spPr>
          <a:xfrm>
            <a:off x="572975" y="1130300"/>
            <a:ext cx="32721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receive() external payable{}</a:t>
            </a:r>
            <a:endParaRPr sz="18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ld Standard TT"/>
              <a:buChar char="●"/>
            </a:pPr>
            <a:r>
              <a:rPr lang="en" sz="16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First line of defense</a:t>
            </a:r>
            <a:endParaRPr sz="16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ld Standard TT"/>
              <a:buChar char="●"/>
            </a:pPr>
            <a:r>
              <a:rPr lang="en" sz="16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All money paid to the contract</a:t>
            </a:r>
            <a:endParaRPr sz="16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76" name="Google Shape;176;p26"/>
          <p:cNvSpPr txBox="1"/>
          <p:nvPr/>
        </p:nvSpPr>
        <p:spPr>
          <a:xfrm>
            <a:off x="4885000" y="1130300"/>
            <a:ext cx="32721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fallback</a:t>
            </a:r>
            <a:r>
              <a:rPr lang="en"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() external payable{}</a:t>
            </a:r>
            <a:endParaRPr sz="18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ld Standard TT"/>
              <a:buChar char="●"/>
            </a:pPr>
            <a:r>
              <a:rPr lang="en" sz="16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Second line of defense</a:t>
            </a:r>
            <a:endParaRPr sz="16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77" name="Google Shape;177;p26"/>
          <p:cNvSpPr txBox="1"/>
          <p:nvPr/>
        </p:nvSpPr>
        <p:spPr>
          <a:xfrm>
            <a:off x="1702600" y="3652175"/>
            <a:ext cx="6454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</a:pPr>
            <a:r>
              <a:rPr lang="en"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Does NOT contain the function keyword</a:t>
            </a:r>
            <a:endParaRPr sz="18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</a:pPr>
            <a:r>
              <a:rPr lang="en"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MUST be external and payable</a:t>
            </a:r>
            <a:endParaRPr sz="18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</a:pPr>
            <a:r>
              <a:rPr lang="en"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Can be virtual overridden and contain modifiers</a:t>
            </a:r>
            <a:endParaRPr sz="18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7"/>
          <p:cNvSpPr txBox="1"/>
          <p:nvPr>
            <p:ph type="title"/>
          </p:nvPr>
        </p:nvSpPr>
        <p:spPr>
          <a:xfrm>
            <a:off x="311700" y="1969375"/>
            <a:ext cx="8520600" cy="16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Globally Available Variables</a:t>
            </a:r>
            <a:endParaRPr sz="27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Block, Transaction</a:t>
            </a:r>
            <a:endParaRPr sz="2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8"/>
          <p:cNvSpPr txBox="1"/>
          <p:nvPr>
            <p:ph type="title"/>
          </p:nvPr>
        </p:nvSpPr>
        <p:spPr>
          <a:xfrm>
            <a:off x="311700" y="2926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Block properties</a:t>
            </a:r>
            <a:endParaRPr/>
          </a:p>
        </p:txBody>
      </p:sp>
      <p:sp>
        <p:nvSpPr>
          <p:cNvPr id="188" name="Google Shape;188;p28"/>
          <p:cNvSpPr txBox="1"/>
          <p:nvPr>
            <p:ph idx="1" type="body"/>
          </p:nvPr>
        </p:nvSpPr>
        <p:spPr>
          <a:xfrm>
            <a:off x="311700" y="1149175"/>
            <a:ext cx="8520600" cy="354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blockhash(uint blockNumber) returns (bytes32): hash of the given block when blocknumber is one of the 256 most recent blocks; otherwise returns zero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block.basefee (uint): current block’s base fee (EIP-3198 and EIP-1559)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block.blobbasefee (uint): current block’s blob base fee (EIP-7516 and EIP-4844)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block.chainid (uint): current chain id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block.coinbase (address payable): current block miner’s address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block.difficulty (uint): current block difficulty (EVM &lt; Paris).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block.gaslimit (uint): current block gaslimit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block.number (uint): current block number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block.prevrandao (uint): random number provided by the beacon chain (EVM &gt;= Paris)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/>
              <a:t>block.timestamp (uint): current block timestamp as seconds since unix epoch</a:t>
            </a:r>
            <a:endParaRPr b="1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9"/>
          <p:cNvSpPr txBox="1"/>
          <p:nvPr>
            <p:ph type="title"/>
          </p:nvPr>
        </p:nvSpPr>
        <p:spPr>
          <a:xfrm>
            <a:off x="311700" y="2926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Transaction Properties</a:t>
            </a:r>
            <a:endParaRPr/>
          </a:p>
        </p:txBody>
      </p:sp>
      <p:sp>
        <p:nvSpPr>
          <p:cNvPr id="194" name="Google Shape;194;p29"/>
          <p:cNvSpPr txBox="1"/>
          <p:nvPr>
            <p:ph idx="1" type="body"/>
          </p:nvPr>
        </p:nvSpPr>
        <p:spPr>
          <a:xfrm>
            <a:off x="311700" y="1171600"/>
            <a:ext cx="3995100" cy="185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/>
              <a:t>tx.gasprice</a:t>
            </a:r>
            <a:r>
              <a:rPr lang="en"/>
              <a:t> (uint): gas price of the transaction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>
                <a:highlight>
                  <a:srgbClr val="F4CCCC"/>
                </a:highlight>
              </a:rPr>
              <a:t>tx.origin</a:t>
            </a:r>
            <a:r>
              <a:rPr lang="en"/>
              <a:t> (address): sender of the transaction (full call chain)</a:t>
            </a:r>
            <a:endParaRPr/>
          </a:p>
        </p:txBody>
      </p:sp>
      <p:sp>
        <p:nvSpPr>
          <p:cNvPr id="195" name="Google Shape;195;p29"/>
          <p:cNvSpPr txBox="1"/>
          <p:nvPr/>
        </p:nvSpPr>
        <p:spPr>
          <a:xfrm>
            <a:off x="4676725" y="1004800"/>
            <a:ext cx="41013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msg.data</a:t>
            </a:r>
            <a:r>
              <a:rPr lang="en"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 (bytes calldata): complete calldata</a:t>
            </a:r>
            <a:endParaRPr sz="18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dk1"/>
                </a:solidFill>
                <a:highlight>
                  <a:srgbClr val="F4CCCC"/>
                </a:highlight>
                <a:latin typeface="Old Standard TT"/>
                <a:ea typeface="Old Standard TT"/>
                <a:cs typeface="Old Standard TT"/>
                <a:sym typeface="Old Standard TT"/>
              </a:rPr>
              <a:t>msg.sender</a:t>
            </a:r>
            <a:r>
              <a:rPr lang="en"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 (address): sender of the message (current call)</a:t>
            </a:r>
            <a:endParaRPr sz="18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msg.sig</a:t>
            </a:r>
            <a:r>
              <a:rPr lang="en"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 (bytes4): first four bytes of the calldata (i.e. function identifier)</a:t>
            </a:r>
            <a:endParaRPr sz="18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msg.value</a:t>
            </a:r>
            <a:r>
              <a:rPr lang="en"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 (uint): number of wei sent with the message</a:t>
            </a:r>
            <a:endParaRPr sz="18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96" name="Google Shape;196;p29"/>
          <p:cNvSpPr txBox="1"/>
          <p:nvPr/>
        </p:nvSpPr>
        <p:spPr>
          <a:xfrm>
            <a:off x="2177700" y="4167075"/>
            <a:ext cx="4986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User → Contract A → Contract B → Contract C</a:t>
            </a:r>
            <a:endParaRPr sz="18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97" name="Google Shape;197;p29"/>
          <p:cNvSpPr txBox="1"/>
          <p:nvPr/>
        </p:nvSpPr>
        <p:spPr>
          <a:xfrm>
            <a:off x="1807875" y="3609950"/>
            <a:ext cx="829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tx.origin</a:t>
            </a:r>
            <a:endParaRPr sz="13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cxnSp>
        <p:nvCxnSpPr>
          <p:cNvPr id="198" name="Google Shape;198;p29"/>
          <p:cNvCxnSpPr>
            <a:stCxn id="197" idx="2"/>
          </p:cNvCxnSpPr>
          <p:nvPr/>
        </p:nvCxnSpPr>
        <p:spPr>
          <a:xfrm>
            <a:off x="2222475" y="3994850"/>
            <a:ext cx="347400" cy="31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9" name="Google Shape;199;p29"/>
          <p:cNvSpPr txBox="1"/>
          <p:nvPr/>
        </p:nvSpPr>
        <p:spPr>
          <a:xfrm>
            <a:off x="3880975" y="3961400"/>
            <a:ext cx="10983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msg.sender</a:t>
            </a:r>
            <a:endParaRPr sz="13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00" name="Google Shape;200;p29"/>
          <p:cNvSpPr txBox="1"/>
          <p:nvPr/>
        </p:nvSpPr>
        <p:spPr>
          <a:xfrm>
            <a:off x="5275000" y="3961400"/>
            <a:ext cx="10983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msg.sender</a:t>
            </a:r>
            <a:endParaRPr sz="13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0"/>
          <p:cNvSpPr txBox="1"/>
          <p:nvPr>
            <p:ph type="title"/>
          </p:nvPr>
        </p:nvSpPr>
        <p:spPr>
          <a:xfrm>
            <a:off x="311700" y="1969375"/>
            <a:ext cx="8520600" cy="16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Smart Contract Properties</a:t>
            </a:r>
            <a:endParaRPr sz="27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Inheritance and Memory</a:t>
            </a:r>
            <a:endParaRPr sz="2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1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Inheritance - sharing is caring</a:t>
            </a:r>
            <a:endParaRPr/>
          </a:p>
        </p:txBody>
      </p:sp>
      <p:grpSp>
        <p:nvGrpSpPr>
          <p:cNvPr id="211" name="Google Shape;211;p31"/>
          <p:cNvGrpSpPr/>
          <p:nvPr/>
        </p:nvGrpSpPr>
        <p:grpSpPr>
          <a:xfrm>
            <a:off x="779375" y="1097175"/>
            <a:ext cx="1870237" cy="3711155"/>
            <a:chOff x="1118231" y="283725"/>
            <a:chExt cx="2090819" cy="4076400"/>
          </a:xfrm>
        </p:grpSpPr>
        <p:sp>
          <p:nvSpPr>
            <p:cNvPr id="212" name="Google Shape;212;p31"/>
            <p:cNvSpPr/>
            <p:nvPr/>
          </p:nvSpPr>
          <p:spPr>
            <a:xfrm>
              <a:off x="1178650" y="283725"/>
              <a:ext cx="2030400" cy="4076400"/>
            </a:xfrm>
            <a:prstGeom prst="rect">
              <a:avLst/>
            </a:prstGeom>
            <a:solidFill>
              <a:srgbClr val="1B78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31"/>
            <p:cNvSpPr/>
            <p:nvPr/>
          </p:nvSpPr>
          <p:spPr>
            <a:xfrm>
              <a:off x="1118231" y="341749"/>
              <a:ext cx="2030400" cy="24906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1D7E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31"/>
            <p:cNvSpPr/>
            <p:nvPr/>
          </p:nvSpPr>
          <p:spPr>
            <a:xfrm>
              <a:off x="1233910" y="1308773"/>
              <a:ext cx="1815000" cy="93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1D7E74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Functions and state variables of parent goes to child</a:t>
              </a:r>
              <a:endParaRPr sz="1200">
                <a:solidFill>
                  <a:srgbClr val="1D7E74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215" name="Google Shape;215;p31"/>
            <p:cNvSpPr/>
            <p:nvPr/>
          </p:nvSpPr>
          <p:spPr>
            <a:xfrm>
              <a:off x="1233850" y="470600"/>
              <a:ext cx="1815000" cy="67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3000">
                  <a:solidFill>
                    <a:srgbClr val="1D7E74"/>
                  </a:solidFill>
                  <a:latin typeface="Roboto"/>
                  <a:ea typeface="Roboto"/>
                  <a:cs typeface="Roboto"/>
                  <a:sym typeface="Roboto"/>
                </a:rPr>
                <a:t>Single</a:t>
              </a:r>
              <a:endParaRPr sz="3000">
                <a:solidFill>
                  <a:srgbClr val="1D7E74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16" name="Google Shape;216;p31"/>
            <p:cNvSpPr/>
            <p:nvPr/>
          </p:nvSpPr>
          <p:spPr>
            <a:xfrm rot="5400000">
              <a:off x="1938871" y="2785391"/>
              <a:ext cx="389100" cy="278100"/>
            </a:xfrm>
            <a:prstGeom prst="rightArrow">
              <a:avLst>
                <a:gd fmla="val 34239" name="adj1"/>
                <a:gd fmla="val 57035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31"/>
            <p:cNvSpPr/>
            <p:nvPr/>
          </p:nvSpPr>
          <p:spPr>
            <a:xfrm>
              <a:off x="1118297" y="3172455"/>
              <a:ext cx="2030400" cy="108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contract parent {}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contract child is parent {}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8" name="Google Shape;218;p31"/>
          <p:cNvGrpSpPr/>
          <p:nvPr/>
        </p:nvGrpSpPr>
        <p:grpSpPr>
          <a:xfrm>
            <a:off x="2684386" y="1097175"/>
            <a:ext cx="1870237" cy="3711155"/>
            <a:chOff x="1118231" y="283725"/>
            <a:chExt cx="2090819" cy="4076400"/>
          </a:xfrm>
        </p:grpSpPr>
        <p:sp>
          <p:nvSpPr>
            <p:cNvPr id="219" name="Google Shape;219;p31"/>
            <p:cNvSpPr/>
            <p:nvPr/>
          </p:nvSpPr>
          <p:spPr>
            <a:xfrm>
              <a:off x="1178650" y="283725"/>
              <a:ext cx="2030400" cy="4076400"/>
            </a:xfrm>
            <a:prstGeom prst="rect">
              <a:avLst/>
            </a:prstGeom>
            <a:solidFill>
              <a:srgbClr val="1B78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31"/>
            <p:cNvSpPr/>
            <p:nvPr/>
          </p:nvSpPr>
          <p:spPr>
            <a:xfrm>
              <a:off x="1118231" y="341749"/>
              <a:ext cx="2030400" cy="24906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1D7E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31"/>
            <p:cNvSpPr/>
            <p:nvPr/>
          </p:nvSpPr>
          <p:spPr>
            <a:xfrm>
              <a:off x="1233926" y="1308777"/>
              <a:ext cx="1815000" cy="1202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1D7E74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Chain of inheritance, all properties gets cumulatively passed down each generation</a:t>
              </a:r>
              <a:endParaRPr sz="1200">
                <a:solidFill>
                  <a:srgbClr val="1D7E74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222" name="Google Shape;222;p31"/>
            <p:cNvSpPr/>
            <p:nvPr/>
          </p:nvSpPr>
          <p:spPr>
            <a:xfrm>
              <a:off x="1233850" y="470600"/>
              <a:ext cx="1815000" cy="67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300">
                  <a:solidFill>
                    <a:srgbClr val="1D7E74"/>
                  </a:solidFill>
                  <a:latin typeface="Roboto"/>
                  <a:ea typeface="Roboto"/>
                  <a:cs typeface="Roboto"/>
                  <a:sym typeface="Roboto"/>
                </a:rPr>
                <a:t>Multi-level</a:t>
              </a:r>
              <a:endParaRPr sz="2300">
                <a:solidFill>
                  <a:srgbClr val="1D7E74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23" name="Google Shape;223;p31"/>
            <p:cNvSpPr/>
            <p:nvPr/>
          </p:nvSpPr>
          <p:spPr>
            <a:xfrm rot="5400000">
              <a:off x="1938871" y="2785391"/>
              <a:ext cx="389100" cy="278100"/>
            </a:xfrm>
            <a:prstGeom prst="rightArrow">
              <a:avLst>
                <a:gd fmla="val 34239" name="adj1"/>
                <a:gd fmla="val 57035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31"/>
            <p:cNvSpPr/>
            <p:nvPr/>
          </p:nvSpPr>
          <p:spPr>
            <a:xfrm>
              <a:off x="1118297" y="3172455"/>
              <a:ext cx="2030400" cy="108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</a:t>
              </a:r>
              <a:r>
                <a:rPr lang="en" sz="1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ontract A {}</a:t>
              </a:r>
              <a:endPara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contract B is A {}</a:t>
              </a:r>
              <a:endPara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contract C is B {}</a:t>
              </a:r>
              <a:endPara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25" name="Google Shape;225;p31"/>
          <p:cNvGrpSpPr/>
          <p:nvPr/>
        </p:nvGrpSpPr>
        <p:grpSpPr>
          <a:xfrm>
            <a:off x="4589397" y="1097175"/>
            <a:ext cx="1870237" cy="3711155"/>
            <a:chOff x="1118231" y="283725"/>
            <a:chExt cx="2090819" cy="4076400"/>
          </a:xfrm>
        </p:grpSpPr>
        <p:sp>
          <p:nvSpPr>
            <p:cNvPr id="226" name="Google Shape;226;p31"/>
            <p:cNvSpPr/>
            <p:nvPr/>
          </p:nvSpPr>
          <p:spPr>
            <a:xfrm>
              <a:off x="1178650" y="283725"/>
              <a:ext cx="2030400" cy="4076400"/>
            </a:xfrm>
            <a:prstGeom prst="rect">
              <a:avLst/>
            </a:prstGeom>
            <a:solidFill>
              <a:srgbClr val="1B78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31"/>
            <p:cNvSpPr/>
            <p:nvPr/>
          </p:nvSpPr>
          <p:spPr>
            <a:xfrm>
              <a:off x="1118231" y="341749"/>
              <a:ext cx="2030400" cy="24906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1D7E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31"/>
            <p:cNvSpPr/>
            <p:nvPr/>
          </p:nvSpPr>
          <p:spPr>
            <a:xfrm>
              <a:off x="1233923" y="1308760"/>
              <a:ext cx="1815000" cy="608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1D7E74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A parent can have many children</a:t>
              </a:r>
              <a:endParaRPr sz="1200">
                <a:solidFill>
                  <a:srgbClr val="1D7E74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229" name="Google Shape;229;p31"/>
            <p:cNvSpPr/>
            <p:nvPr/>
          </p:nvSpPr>
          <p:spPr>
            <a:xfrm>
              <a:off x="1233850" y="470600"/>
              <a:ext cx="1815000" cy="67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000">
                  <a:solidFill>
                    <a:srgbClr val="1D7E74"/>
                  </a:solidFill>
                  <a:latin typeface="Roboto"/>
                  <a:ea typeface="Roboto"/>
                  <a:cs typeface="Roboto"/>
                  <a:sym typeface="Roboto"/>
                </a:rPr>
                <a:t>Hierarchical</a:t>
              </a:r>
              <a:endParaRPr sz="2000">
                <a:solidFill>
                  <a:srgbClr val="1D7E74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30" name="Google Shape;230;p31"/>
            <p:cNvSpPr/>
            <p:nvPr/>
          </p:nvSpPr>
          <p:spPr>
            <a:xfrm rot="5400000">
              <a:off x="1938871" y="2785391"/>
              <a:ext cx="389100" cy="278100"/>
            </a:xfrm>
            <a:prstGeom prst="rightArrow">
              <a:avLst>
                <a:gd fmla="val 34239" name="adj1"/>
                <a:gd fmla="val 57035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31"/>
            <p:cNvSpPr/>
            <p:nvPr/>
          </p:nvSpPr>
          <p:spPr>
            <a:xfrm>
              <a:off x="1118297" y="3172455"/>
              <a:ext cx="2030400" cy="108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contract parent {}</a:t>
              </a:r>
              <a:endPara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contract child1 is parent {}</a:t>
              </a:r>
              <a:endPara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contract child2 is parent {}</a:t>
              </a:r>
              <a:endPara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32" name="Google Shape;232;p31"/>
          <p:cNvGrpSpPr/>
          <p:nvPr/>
        </p:nvGrpSpPr>
        <p:grpSpPr>
          <a:xfrm>
            <a:off x="6494397" y="1097175"/>
            <a:ext cx="1870237" cy="3711155"/>
            <a:chOff x="1118231" y="283725"/>
            <a:chExt cx="2090819" cy="4076400"/>
          </a:xfrm>
        </p:grpSpPr>
        <p:sp>
          <p:nvSpPr>
            <p:cNvPr id="233" name="Google Shape;233;p31"/>
            <p:cNvSpPr/>
            <p:nvPr/>
          </p:nvSpPr>
          <p:spPr>
            <a:xfrm>
              <a:off x="1178650" y="283725"/>
              <a:ext cx="2030400" cy="4076400"/>
            </a:xfrm>
            <a:prstGeom prst="rect">
              <a:avLst/>
            </a:prstGeom>
            <a:solidFill>
              <a:srgbClr val="1B78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31"/>
            <p:cNvSpPr/>
            <p:nvPr/>
          </p:nvSpPr>
          <p:spPr>
            <a:xfrm>
              <a:off x="1118231" y="341749"/>
              <a:ext cx="2030400" cy="24906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1D7E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31"/>
            <p:cNvSpPr/>
            <p:nvPr/>
          </p:nvSpPr>
          <p:spPr>
            <a:xfrm>
              <a:off x="1233923" y="1344428"/>
              <a:ext cx="1815000" cy="829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1D7E74"/>
                  </a:solidFill>
                  <a:latin typeface="Roboto"/>
                  <a:ea typeface="Roboto"/>
                  <a:cs typeface="Roboto"/>
                  <a:sym typeface="Roboto"/>
                </a:rPr>
                <a:t>Inherit from many different contracts</a:t>
              </a:r>
              <a:endParaRPr sz="1200">
                <a:solidFill>
                  <a:srgbClr val="1D7E74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6" name="Google Shape;236;p31"/>
            <p:cNvSpPr/>
            <p:nvPr/>
          </p:nvSpPr>
          <p:spPr>
            <a:xfrm>
              <a:off x="1233850" y="470600"/>
              <a:ext cx="1815000" cy="67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3000">
                  <a:solidFill>
                    <a:srgbClr val="1D7E74"/>
                  </a:solidFill>
                  <a:latin typeface="Roboto"/>
                  <a:ea typeface="Roboto"/>
                  <a:cs typeface="Roboto"/>
                  <a:sym typeface="Roboto"/>
                </a:rPr>
                <a:t>Multiple</a:t>
              </a:r>
              <a:endParaRPr sz="3000">
                <a:solidFill>
                  <a:srgbClr val="1D7E74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37" name="Google Shape;237;p31"/>
            <p:cNvSpPr/>
            <p:nvPr/>
          </p:nvSpPr>
          <p:spPr>
            <a:xfrm rot="5400000">
              <a:off x="1938871" y="2785391"/>
              <a:ext cx="389100" cy="278100"/>
            </a:xfrm>
            <a:prstGeom prst="rightArrow">
              <a:avLst>
                <a:gd fmla="val 34239" name="adj1"/>
                <a:gd fmla="val 57035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31"/>
            <p:cNvSpPr/>
            <p:nvPr/>
          </p:nvSpPr>
          <p:spPr>
            <a:xfrm>
              <a:off x="1118297" y="3172455"/>
              <a:ext cx="2030400" cy="108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contract child is parent1, parent2, parent3 {}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2350375"/>
            <a:ext cx="8520600" cy="68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Function Deep Dive</a:t>
            </a:r>
            <a:endParaRPr sz="27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2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Variable Scope in Smart Contracts</a:t>
            </a:r>
            <a:endParaRPr/>
          </a:p>
        </p:txBody>
      </p:sp>
      <p:sp>
        <p:nvSpPr>
          <p:cNvPr id="244" name="Google Shape;244;p32"/>
          <p:cNvSpPr txBox="1"/>
          <p:nvPr>
            <p:ph idx="1" type="body"/>
          </p:nvPr>
        </p:nvSpPr>
        <p:spPr>
          <a:xfrm>
            <a:off x="845100" y="1304875"/>
            <a:ext cx="5697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contract MyContract {</a:t>
            </a:r>
            <a:endParaRPr sz="1600"/>
          </a:p>
          <a:p>
            <a:pPr indent="45720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int public a;</a:t>
            </a:r>
            <a:endParaRPr sz="1600"/>
          </a:p>
          <a:p>
            <a:pPr indent="45720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mapping(address =&gt; int) ownerBalances;</a:t>
            </a:r>
            <a:endParaRPr sz="16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45720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function checkBalance(address _owner) external view {</a:t>
            </a:r>
            <a:endParaRPr sz="1600"/>
          </a:p>
          <a:p>
            <a:pPr indent="45720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	int b = 5;</a:t>
            </a:r>
            <a:endParaRPr sz="1600"/>
          </a:p>
          <a:p>
            <a:pPr indent="45720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	return b + ownerBalances[_owner];</a:t>
            </a:r>
            <a:endParaRPr sz="1600"/>
          </a:p>
          <a:p>
            <a:pPr indent="45720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}</a:t>
            </a:r>
            <a:endParaRPr sz="16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600"/>
              <a:t>}</a:t>
            </a:r>
            <a:endParaRPr sz="1600"/>
          </a:p>
        </p:txBody>
      </p:sp>
      <p:sp>
        <p:nvSpPr>
          <p:cNvPr id="245" name="Google Shape;245;p32"/>
          <p:cNvSpPr/>
          <p:nvPr/>
        </p:nvSpPr>
        <p:spPr>
          <a:xfrm>
            <a:off x="5621775" y="1641550"/>
            <a:ext cx="2634000" cy="750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"/>
              <a:t>State variables are always stored onchain.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"/>
              <a:t>They are inherited</a:t>
            </a:r>
            <a:endParaRPr/>
          </a:p>
        </p:txBody>
      </p:sp>
      <p:sp>
        <p:nvSpPr>
          <p:cNvPr id="246" name="Google Shape;246;p32"/>
          <p:cNvSpPr/>
          <p:nvPr/>
        </p:nvSpPr>
        <p:spPr>
          <a:xfrm>
            <a:off x="5651075" y="3220550"/>
            <a:ext cx="2634000" cy="750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"/>
              <a:t>Local</a:t>
            </a:r>
            <a:r>
              <a:rPr lang="en"/>
              <a:t> variables are in transient memory.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"/>
              <a:t>They are not inherited</a:t>
            </a:r>
            <a:endParaRPr/>
          </a:p>
        </p:txBody>
      </p:sp>
      <p:cxnSp>
        <p:nvCxnSpPr>
          <p:cNvPr id="247" name="Google Shape;247;p32"/>
          <p:cNvCxnSpPr/>
          <p:nvPr/>
        </p:nvCxnSpPr>
        <p:spPr>
          <a:xfrm rot="10800000">
            <a:off x="3475900" y="1860375"/>
            <a:ext cx="2012700" cy="4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8" name="Google Shape;248;p32"/>
          <p:cNvCxnSpPr/>
          <p:nvPr/>
        </p:nvCxnSpPr>
        <p:spPr>
          <a:xfrm flipH="1">
            <a:off x="5003875" y="1924925"/>
            <a:ext cx="516000" cy="187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9" name="Google Shape;249;p32"/>
          <p:cNvCxnSpPr/>
          <p:nvPr/>
        </p:nvCxnSpPr>
        <p:spPr>
          <a:xfrm rot="10800000">
            <a:off x="3258875" y="3329900"/>
            <a:ext cx="2392200" cy="26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3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Memory Management in Smart Contracts</a:t>
            </a:r>
            <a:endParaRPr/>
          </a:p>
        </p:txBody>
      </p:sp>
      <p:graphicFrame>
        <p:nvGraphicFramePr>
          <p:cNvPr id="255" name="Google Shape;255;p33"/>
          <p:cNvGraphicFramePr/>
          <p:nvPr/>
        </p:nvGraphicFramePr>
        <p:xfrm>
          <a:off x="952500" y="1021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{717F46B6-B0B9-4F74-824F-C3EBC9270D33}</a:tableStyleId>
              </a:tblPr>
              <a:tblGrid>
                <a:gridCol w="3619500"/>
                <a:gridCol w="3619500"/>
              </a:tblGrid>
              <a:tr h="1887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3100"/>
                        <a:t>Memory</a:t>
                      </a:r>
                      <a:endParaRPr b="1" sz="31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300"/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❖"/>
                      </a:pPr>
                      <a:r>
                        <a:rPr lang="en"/>
                        <a:t>Lasts for the length of a function call</a:t>
                      </a:r>
                      <a:endParaRPr/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❖"/>
                      </a:pPr>
                      <a:r>
                        <a:rPr lang="en"/>
                        <a:t>Stored on EVM</a:t>
                      </a:r>
                      <a:endParaRPr/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❖"/>
                      </a:pPr>
                      <a:r>
                        <a:rPr lang="en"/>
                        <a:t>Values are mutable</a:t>
                      </a:r>
                      <a:endParaRPr/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❖"/>
                      </a:pPr>
                      <a:r>
                        <a:rPr lang="en"/>
                        <a:t>Most versatile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3100">
                          <a:solidFill>
                            <a:schemeClr val="dk1"/>
                          </a:solidFill>
                        </a:rPr>
                        <a:t>Calldata</a:t>
                      </a:r>
                      <a:endParaRPr b="1" sz="31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1" sz="2300">
                        <a:solidFill>
                          <a:schemeClr val="dk1"/>
                        </a:solidFill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Char char="❖"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Extremely tiny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Char char="❖"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User/contract inputs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Char char="❖"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Immutable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Char char="❖"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Use as safe guard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1887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3100">
                          <a:solidFill>
                            <a:schemeClr val="dk1"/>
                          </a:solidFill>
                        </a:rPr>
                        <a:t>Storage</a:t>
                      </a:r>
                      <a:endParaRPr b="1" sz="31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1" sz="2500">
                        <a:solidFill>
                          <a:schemeClr val="dk1"/>
                        </a:solidFill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Char char="❖"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Permanent on chain storage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Char char="❖"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Extremely expensive!!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Char char="❖"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Can use push function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Char char="❖"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Use for state variables only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3100">
                          <a:solidFill>
                            <a:schemeClr val="dk1"/>
                          </a:solidFill>
                        </a:rPr>
                        <a:t>Stack</a:t>
                      </a:r>
                      <a:endParaRPr b="1" sz="31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1" sz="2600">
                        <a:solidFill>
                          <a:schemeClr val="dk1"/>
                        </a:solidFill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Char char="❖"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Very small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Char char="❖"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Stores things for immediate execution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Char char="❖"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Gas Efficient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Char char="❖"/>
                      </a:pPr>
                      <a:r>
                        <a:rPr b="1" lang="en">
                          <a:solidFill>
                            <a:schemeClr val="dk1"/>
                          </a:solidFill>
                        </a:rPr>
                        <a:t>Extremely painful</a:t>
                      </a:r>
                      <a:r>
                        <a:rPr lang="en">
                          <a:solidFill>
                            <a:schemeClr val="dk1"/>
                          </a:solidFill>
                        </a:rPr>
                        <a:t> -&gt; inline assembly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4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Ethereum Accounting - Tries</a:t>
            </a:r>
            <a:endParaRPr/>
          </a:p>
        </p:txBody>
      </p:sp>
      <p:pic>
        <p:nvPicPr>
          <p:cNvPr id="261" name="Google Shape;26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9175" y="979900"/>
            <a:ext cx="6926509" cy="397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5"/>
          <p:cNvSpPr txBox="1"/>
          <p:nvPr>
            <p:ph type="title"/>
          </p:nvPr>
        </p:nvSpPr>
        <p:spPr>
          <a:xfrm>
            <a:off x="311700" y="184012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Hashes - the foundation of blockchain</a:t>
            </a:r>
            <a:endParaRPr/>
          </a:p>
        </p:txBody>
      </p:sp>
      <p:pic>
        <p:nvPicPr>
          <p:cNvPr id="267" name="Google Shape;26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816" y="874549"/>
            <a:ext cx="5677676" cy="3932875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35"/>
          <p:cNvSpPr txBox="1"/>
          <p:nvPr/>
        </p:nvSpPr>
        <p:spPr>
          <a:xfrm>
            <a:off x="5993084" y="1253884"/>
            <a:ext cx="30042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Content is only stored at the bottom layer (leaves)</a:t>
            </a:r>
            <a:endParaRPr sz="18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Any change has a bubble up effect up the branches to the root</a:t>
            </a:r>
            <a:endParaRPr sz="18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269" name="Google Shape;269;p35"/>
          <p:cNvPicPr preferRelativeResize="0"/>
          <p:nvPr/>
        </p:nvPicPr>
        <p:blipFill rotWithShape="1">
          <a:blip r:embed="rId4">
            <a:alphaModFix/>
          </a:blip>
          <a:srcRect b="0" l="7732" r="0" t="0"/>
          <a:stretch/>
        </p:blipFill>
        <p:spPr>
          <a:xfrm>
            <a:off x="6103180" y="3651925"/>
            <a:ext cx="2821420" cy="61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 Convention</a:t>
            </a:r>
            <a:endParaRPr/>
          </a:p>
        </p:txBody>
      </p:sp>
      <p:sp>
        <p:nvSpPr>
          <p:cNvPr id="71" name="Google Shape;71;p15"/>
          <p:cNvSpPr/>
          <p:nvPr/>
        </p:nvSpPr>
        <p:spPr>
          <a:xfrm>
            <a:off x="96825" y="3126750"/>
            <a:ext cx="1078800" cy="7503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Declaration</a:t>
            </a:r>
            <a:endParaRPr sz="1300"/>
          </a:p>
        </p:txBody>
      </p:sp>
      <p:sp>
        <p:nvSpPr>
          <p:cNvPr id="72" name="Google Shape;72;p15"/>
          <p:cNvSpPr/>
          <p:nvPr/>
        </p:nvSpPr>
        <p:spPr>
          <a:xfrm>
            <a:off x="1299200" y="3126750"/>
            <a:ext cx="1078800" cy="7503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 Name</a:t>
            </a:r>
            <a:endParaRPr/>
          </a:p>
        </p:txBody>
      </p:sp>
      <p:sp>
        <p:nvSpPr>
          <p:cNvPr id="73" name="Google Shape;73;p15"/>
          <p:cNvSpPr/>
          <p:nvPr/>
        </p:nvSpPr>
        <p:spPr>
          <a:xfrm>
            <a:off x="2501575" y="3126750"/>
            <a:ext cx="910200" cy="750300"/>
          </a:xfrm>
          <a:prstGeom prst="rect">
            <a:avLst/>
          </a:prstGeom>
          <a:solidFill>
            <a:srgbClr val="D9D2E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Inputs</a:t>
            </a:r>
            <a:endParaRPr/>
          </a:p>
        </p:txBody>
      </p:sp>
      <p:sp>
        <p:nvSpPr>
          <p:cNvPr id="74" name="Google Shape;74;p15"/>
          <p:cNvSpPr/>
          <p:nvPr/>
        </p:nvSpPr>
        <p:spPr>
          <a:xfrm>
            <a:off x="3535350" y="3126750"/>
            <a:ext cx="910200" cy="750300"/>
          </a:xfrm>
          <a:prstGeom prst="rect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Visibility</a:t>
            </a:r>
            <a:endParaRPr/>
          </a:p>
        </p:txBody>
      </p:sp>
      <p:sp>
        <p:nvSpPr>
          <p:cNvPr id="75" name="Google Shape;75;p15"/>
          <p:cNvSpPr/>
          <p:nvPr/>
        </p:nvSpPr>
        <p:spPr>
          <a:xfrm>
            <a:off x="4526338" y="3126750"/>
            <a:ext cx="1078800" cy="7503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Mutability</a:t>
            </a:r>
            <a:endParaRPr/>
          </a:p>
        </p:txBody>
      </p:sp>
      <p:sp>
        <p:nvSpPr>
          <p:cNvPr id="76" name="Google Shape;76;p15"/>
          <p:cNvSpPr/>
          <p:nvPr/>
        </p:nvSpPr>
        <p:spPr>
          <a:xfrm>
            <a:off x="5666475" y="3126750"/>
            <a:ext cx="1078800" cy="750300"/>
          </a:xfrm>
          <a:prstGeom prst="rect">
            <a:avLst/>
          </a:prstGeom>
          <a:solidFill>
            <a:srgbClr val="E1E4E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Override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/Virtual</a:t>
            </a:r>
            <a:endParaRPr/>
          </a:p>
        </p:txBody>
      </p:sp>
      <p:sp>
        <p:nvSpPr>
          <p:cNvPr id="77" name="Google Shape;77;p15"/>
          <p:cNvSpPr/>
          <p:nvPr/>
        </p:nvSpPr>
        <p:spPr>
          <a:xfrm>
            <a:off x="7753500" y="3126750"/>
            <a:ext cx="1078800" cy="7503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 Modifiers</a:t>
            </a:r>
            <a:endParaRPr/>
          </a:p>
        </p:txBody>
      </p:sp>
      <p:sp>
        <p:nvSpPr>
          <p:cNvPr id="78" name="Google Shape;78;p15"/>
          <p:cNvSpPr txBox="1"/>
          <p:nvPr/>
        </p:nvSpPr>
        <p:spPr>
          <a:xfrm>
            <a:off x="321825" y="1801825"/>
            <a:ext cx="8687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highlight>
                  <a:srgbClr val="C9DAF8"/>
                </a:highlight>
              </a:rPr>
              <a:t>function</a:t>
            </a:r>
            <a:r>
              <a:rPr lang="en" sz="1800"/>
              <a:t> </a:t>
            </a:r>
            <a:r>
              <a:rPr lang="en" sz="1800">
                <a:highlight>
                  <a:srgbClr val="D9EAD3"/>
                </a:highlight>
              </a:rPr>
              <a:t>getASum</a:t>
            </a:r>
            <a:r>
              <a:rPr lang="en" sz="1800"/>
              <a:t> </a:t>
            </a:r>
            <a:r>
              <a:rPr lang="en" sz="1800">
                <a:highlight>
                  <a:srgbClr val="D9D2E9"/>
                </a:highlight>
              </a:rPr>
              <a:t>(uint a, uint b)</a:t>
            </a:r>
            <a:r>
              <a:rPr lang="en" sz="1800"/>
              <a:t> </a:t>
            </a:r>
            <a:r>
              <a:rPr lang="en" sz="1800">
                <a:highlight>
                  <a:srgbClr val="F4CCCC"/>
                </a:highlight>
              </a:rPr>
              <a:t>public</a:t>
            </a:r>
            <a:r>
              <a:rPr lang="en" sz="1800"/>
              <a:t> </a:t>
            </a:r>
            <a:r>
              <a:rPr lang="en" sz="1800">
                <a:highlight>
                  <a:srgbClr val="FFF2CC"/>
                </a:highlight>
              </a:rPr>
              <a:t>pure</a:t>
            </a:r>
            <a:r>
              <a:rPr lang="en" sz="1800"/>
              <a:t> </a:t>
            </a:r>
            <a:r>
              <a:rPr lang="en" sz="1800">
                <a:highlight>
                  <a:srgbClr val="E1E4E5"/>
                </a:highlight>
              </a:rPr>
              <a:t>override</a:t>
            </a:r>
            <a:r>
              <a:rPr lang="en" sz="1800"/>
              <a:t> </a:t>
            </a:r>
            <a:r>
              <a:rPr lang="en" sz="1800">
                <a:highlight>
                  <a:srgbClr val="D9D2E9"/>
                </a:highlight>
              </a:rPr>
              <a:t>returns (uint)</a:t>
            </a:r>
            <a:r>
              <a:rPr lang="en" sz="1800"/>
              <a:t> </a:t>
            </a:r>
            <a:r>
              <a:rPr lang="en" sz="1800">
                <a:highlight>
                  <a:srgbClr val="FCE5CD"/>
                </a:highlight>
              </a:rPr>
              <a:t>checkSize</a:t>
            </a:r>
            <a:r>
              <a:rPr lang="en" sz="1800"/>
              <a:t> {}</a:t>
            </a:r>
            <a:endParaRPr sz="1800"/>
          </a:p>
        </p:txBody>
      </p:sp>
      <p:cxnSp>
        <p:nvCxnSpPr>
          <p:cNvPr id="79" name="Google Shape;79;p15"/>
          <p:cNvCxnSpPr>
            <a:stCxn id="71" idx="0"/>
          </p:cNvCxnSpPr>
          <p:nvPr/>
        </p:nvCxnSpPr>
        <p:spPr>
          <a:xfrm flipH="1" rot="10800000">
            <a:off x="636225" y="2384250"/>
            <a:ext cx="62400" cy="742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0" name="Google Shape;80;p15"/>
          <p:cNvCxnSpPr>
            <a:stCxn id="72" idx="0"/>
          </p:cNvCxnSpPr>
          <p:nvPr/>
        </p:nvCxnSpPr>
        <p:spPr>
          <a:xfrm flipH="1" rot="10800000">
            <a:off x="1838600" y="2384250"/>
            <a:ext cx="3900" cy="742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1" name="Google Shape;81;p15"/>
          <p:cNvCxnSpPr>
            <a:stCxn id="73" idx="0"/>
          </p:cNvCxnSpPr>
          <p:nvPr/>
        </p:nvCxnSpPr>
        <p:spPr>
          <a:xfrm flipH="1" rot="10800000">
            <a:off x="2956675" y="2321550"/>
            <a:ext cx="64500" cy="805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2" name="Google Shape;82;p15"/>
          <p:cNvCxnSpPr>
            <a:stCxn id="74" idx="0"/>
          </p:cNvCxnSpPr>
          <p:nvPr/>
        </p:nvCxnSpPr>
        <p:spPr>
          <a:xfrm flipH="1" rot="10800000">
            <a:off x="3990450" y="2338350"/>
            <a:ext cx="2700" cy="78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3" name="Google Shape;83;p15"/>
          <p:cNvCxnSpPr/>
          <p:nvPr/>
        </p:nvCxnSpPr>
        <p:spPr>
          <a:xfrm rot="10800000">
            <a:off x="4741388" y="2344650"/>
            <a:ext cx="332700" cy="78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4" name="Google Shape;84;p15"/>
          <p:cNvCxnSpPr>
            <a:stCxn id="76" idx="0"/>
          </p:cNvCxnSpPr>
          <p:nvPr/>
        </p:nvCxnSpPr>
        <p:spPr>
          <a:xfrm rot="10800000">
            <a:off x="5494575" y="2315850"/>
            <a:ext cx="711300" cy="81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5" name="Google Shape;85;p15"/>
          <p:cNvCxnSpPr>
            <a:stCxn id="77" idx="0"/>
          </p:cNvCxnSpPr>
          <p:nvPr/>
        </p:nvCxnSpPr>
        <p:spPr>
          <a:xfrm rot="10800000">
            <a:off x="7853400" y="2399850"/>
            <a:ext cx="439500" cy="72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6" name="Google Shape;86;p15"/>
          <p:cNvSpPr txBox="1"/>
          <p:nvPr/>
        </p:nvSpPr>
        <p:spPr>
          <a:xfrm>
            <a:off x="4526350" y="4131250"/>
            <a:ext cx="4254000" cy="4002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These are optional</a:t>
            </a:r>
            <a:endParaRPr/>
          </a:p>
        </p:txBody>
      </p:sp>
      <p:sp>
        <p:nvSpPr>
          <p:cNvPr id="87" name="Google Shape;87;p15"/>
          <p:cNvSpPr/>
          <p:nvPr/>
        </p:nvSpPr>
        <p:spPr>
          <a:xfrm>
            <a:off x="6794288" y="3126750"/>
            <a:ext cx="910200" cy="750300"/>
          </a:xfrm>
          <a:prstGeom prst="rect">
            <a:avLst/>
          </a:prstGeom>
          <a:solidFill>
            <a:srgbClr val="D9D2E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Output Type</a:t>
            </a:r>
            <a:endParaRPr/>
          </a:p>
        </p:txBody>
      </p:sp>
      <p:cxnSp>
        <p:nvCxnSpPr>
          <p:cNvPr id="88" name="Google Shape;88;p15"/>
          <p:cNvCxnSpPr>
            <a:stCxn id="87" idx="0"/>
          </p:cNvCxnSpPr>
          <p:nvPr/>
        </p:nvCxnSpPr>
        <p:spPr>
          <a:xfrm rot="10800000">
            <a:off x="6659888" y="2349450"/>
            <a:ext cx="589500" cy="77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/>
          <p:nvPr>
            <p:ph type="title"/>
          </p:nvPr>
        </p:nvSpPr>
        <p:spPr>
          <a:xfrm>
            <a:off x="311700" y="1402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 Visibility</a:t>
            </a:r>
            <a:endParaRPr/>
          </a:p>
        </p:txBody>
      </p:sp>
      <p:graphicFrame>
        <p:nvGraphicFramePr>
          <p:cNvPr id="94" name="Google Shape;94;p16"/>
          <p:cNvGraphicFramePr/>
          <p:nvPr/>
        </p:nvGraphicFramePr>
        <p:xfrm>
          <a:off x="952500" y="868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{717F46B6-B0B9-4F74-824F-C3EBC9270D33}</a:tableStyleId>
              </a:tblPr>
              <a:tblGrid>
                <a:gridCol w="3619500"/>
                <a:gridCol w="3619500"/>
              </a:tblGrid>
              <a:tr h="1887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3100"/>
                        <a:t>public</a:t>
                      </a:r>
                      <a:endParaRPr b="1" sz="31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31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Function is callable by anyone, including other contracts and itself.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3100">
                          <a:solidFill>
                            <a:schemeClr val="dk1"/>
                          </a:solidFill>
                        </a:rPr>
                        <a:t>private</a:t>
                      </a:r>
                      <a:endParaRPr b="1" sz="31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1" sz="31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Function can only be executed within its contract. Cannot be inherited or externally called.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1887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3100">
                          <a:solidFill>
                            <a:schemeClr val="dk1"/>
                          </a:solidFill>
                        </a:rPr>
                        <a:t>internal</a:t>
                      </a:r>
                      <a:endParaRPr b="1" sz="31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1" sz="31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Function can only be called by its contract and the contracts which inherit the contract it lives in.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3100">
                          <a:solidFill>
                            <a:schemeClr val="dk1"/>
                          </a:solidFill>
                        </a:rPr>
                        <a:t>external</a:t>
                      </a:r>
                      <a:endParaRPr b="1" sz="31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1" sz="12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Function will only ever be called by external users and contract, not by the contract itself internally.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It is cheaper than public functions as it accesses calldata.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Principle of least Authority</a:t>
            </a:r>
            <a:endParaRPr/>
          </a:p>
        </p:txBody>
      </p:sp>
      <p:sp>
        <p:nvSpPr>
          <p:cNvPr id="100" name="Google Shape;100;p17"/>
          <p:cNvSpPr txBox="1"/>
          <p:nvPr>
            <p:ph idx="1" type="body"/>
          </p:nvPr>
        </p:nvSpPr>
        <p:spPr>
          <a:xfrm>
            <a:off x="311700" y="1171600"/>
            <a:ext cx="8520600" cy="11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/>
              <a:t>“If a program has authority it does not need, that authority will eventually be </a:t>
            </a:r>
            <a:r>
              <a:rPr b="1" lang="en" sz="1700"/>
              <a:t>abused — accidentally or otherwise.”</a:t>
            </a:r>
            <a:endParaRPr b="1" sz="1700"/>
          </a:p>
          <a:p>
            <a:pPr indent="0" lvl="0" marL="0" rtl="0" algn="r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700"/>
              <a:t>— </a:t>
            </a:r>
            <a:r>
              <a:rPr i="1" lang="en" sz="1700"/>
              <a:t>Norman Hardy</a:t>
            </a:r>
            <a:endParaRPr sz="2400"/>
          </a:p>
        </p:txBody>
      </p:sp>
      <p:sp>
        <p:nvSpPr>
          <p:cNvPr id="101" name="Google Shape;101;p17"/>
          <p:cNvSpPr txBox="1"/>
          <p:nvPr/>
        </p:nvSpPr>
        <p:spPr>
          <a:xfrm>
            <a:off x="336900" y="2595505"/>
            <a:ext cx="84702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1. Private - will this function/variable only be used within this contract?</a:t>
            </a:r>
            <a:endParaRPr sz="18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2. Internal - Would child contracts need to call this function/variable?</a:t>
            </a:r>
            <a:endParaRPr sz="18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3. External - Is this value only for external users?</a:t>
            </a:r>
            <a:endParaRPr sz="18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4. Public - A value/function that should be completely open the public?</a:t>
            </a:r>
            <a:endParaRPr sz="18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>
            <p:ph type="title"/>
          </p:nvPr>
        </p:nvSpPr>
        <p:spPr>
          <a:xfrm>
            <a:off x="311700" y="1402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 Mutability</a:t>
            </a:r>
            <a:endParaRPr/>
          </a:p>
        </p:txBody>
      </p:sp>
      <p:graphicFrame>
        <p:nvGraphicFramePr>
          <p:cNvPr id="107" name="Google Shape;107;p18"/>
          <p:cNvGraphicFramePr/>
          <p:nvPr/>
        </p:nvGraphicFramePr>
        <p:xfrm>
          <a:off x="952500" y="1552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{717F46B6-B0B9-4F74-824F-C3EBC9270D33}</a:tableStyleId>
              </a:tblPr>
              <a:tblGrid>
                <a:gridCol w="3619500"/>
                <a:gridCol w="3619500"/>
              </a:tblGrid>
              <a:tr h="1887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3100"/>
                        <a:t>pure</a:t>
                      </a:r>
                      <a:endParaRPr b="1" sz="31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31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No state variable will be changed or read.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3100">
                          <a:solidFill>
                            <a:schemeClr val="dk1"/>
                          </a:solidFill>
                        </a:rPr>
                        <a:t>view</a:t>
                      </a:r>
                      <a:endParaRPr b="1" sz="31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1" sz="31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State variable will be read but not changed.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08" name="Google Shape;108;p18"/>
          <p:cNvSpPr txBox="1"/>
          <p:nvPr/>
        </p:nvSpPr>
        <p:spPr>
          <a:xfrm>
            <a:off x="2611875" y="4408725"/>
            <a:ext cx="4799700" cy="4617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Combined with "external", the function is free!</a:t>
            </a:r>
            <a:endParaRPr sz="1800"/>
          </a:p>
        </p:txBody>
      </p:sp>
      <p:pic>
        <p:nvPicPr>
          <p:cNvPr id="109" name="Google Shape;10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47900" y="3743825"/>
            <a:ext cx="1075825" cy="107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 inheritance - virtual / override</a:t>
            </a:r>
            <a:endParaRPr/>
          </a:p>
        </p:txBody>
      </p:sp>
      <p:sp>
        <p:nvSpPr>
          <p:cNvPr id="115" name="Google Shape;115;p19"/>
          <p:cNvSpPr txBox="1"/>
          <p:nvPr/>
        </p:nvSpPr>
        <p:spPr>
          <a:xfrm>
            <a:off x="3798525" y="3783350"/>
            <a:ext cx="4504200" cy="11697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In the case of </a:t>
            </a:r>
            <a:r>
              <a:rPr b="1" lang="en" sz="1600"/>
              <a:t>Multiple Inheritance</a:t>
            </a:r>
            <a:r>
              <a:rPr lang="en" sz="1600"/>
              <a:t>, with parents who have functions with the same name, child contract MUST override the function with the same name!</a:t>
            </a:r>
            <a:endParaRPr sz="1600"/>
          </a:p>
        </p:txBody>
      </p:sp>
      <p:pic>
        <p:nvPicPr>
          <p:cNvPr id="116" name="Google Shape;11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89575" y="1093925"/>
            <a:ext cx="2765626" cy="2765626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9"/>
          <p:cNvSpPr/>
          <p:nvPr/>
        </p:nvSpPr>
        <p:spPr>
          <a:xfrm>
            <a:off x="1479175" y="1093925"/>
            <a:ext cx="1610400" cy="797400"/>
          </a:xfrm>
          <a:prstGeom prst="wedgeRectCallout">
            <a:avLst>
              <a:gd fmla="val 85639" name="adj1"/>
              <a:gd fmla="val 41707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are my functions</a:t>
            </a:r>
            <a:endParaRPr/>
          </a:p>
        </p:txBody>
      </p:sp>
      <p:sp>
        <p:nvSpPr>
          <p:cNvPr id="118" name="Google Shape;118;p19"/>
          <p:cNvSpPr/>
          <p:nvPr/>
        </p:nvSpPr>
        <p:spPr>
          <a:xfrm>
            <a:off x="5467300" y="1856475"/>
            <a:ext cx="1844700" cy="375300"/>
          </a:xfrm>
          <a:prstGeom prst="wedgeRectCallout">
            <a:avLst>
              <a:gd fmla="val -42693" name="adj1"/>
              <a:gd fmla="val 95797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do my own thing!!!</a:t>
            </a:r>
            <a:endParaRPr/>
          </a:p>
        </p:txBody>
      </p:sp>
      <p:sp>
        <p:nvSpPr>
          <p:cNvPr id="119" name="Google Shape;119;p19"/>
          <p:cNvSpPr/>
          <p:nvPr/>
        </p:nvSpPr>
        <p:spPr>
          <a:xfrm>
            <a:off x="1256375" y="2231775"/>
            <a:ext cx="1610400" cy="797400"/>
          </a:xfrm>
          <a:prstGeom prst="wedgeRectCallout">
            <a:avLst>
              <a:gd fmla="val 89767" name="adj1"/>
              <a:gd fmla="val -38246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will mark my function as "virtual"</a:t>
            </a:r>
            <a:endParaRPr/>
          </a:p>
        </p:txBody>
      </p:sp>
      <p:sp>
        <p:nvSpPr>
          <p:cNvPr id="120" name="Google Shape;120;p19"/>
          <p:cNvSpPr/>
          <p:nvPr/>
        </p:nvSpPr>
        <p:spPr>
          <a:xfrm>
            <a:off x="5619700" y="2724150"/>
            <a:ext cx="1844700" cy="572700"/>
          </a:xfrm>
          <a:prstGeom prst="wedgeRectCallout">
            <a:avLst>
              <a:gd fmla="val -64515" name="adj1"/>
              <a:gd fmla="val -39588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mark my function as "override"</a:t>
            </a:r>
            <a:endParaRPr/>
          </a:p>
        </p:txBody>
      </p:sp>
      <p:sp>
        <p:nvSpPr>
          <p:cNvPr id="121" name="Google Shape;121;p19"/>
          <p:cNvSpPr txBox="1"/>
          <p:nvPr/>
        </p:nvSpPr>
        <p:spPr>
          <a:xfrm>
            <a:off x="751700" y="3699400"/>
            <a:ext cx="2610900" cy="1262100"/>
          </a:xfrm>
          <a:prstGeom prst="rect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Interface Functions are automatically virtual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Private Functions cannot be inherited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0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 Function Modifiers</a:t>
            </a:r>
            <a:endParaRPr/>
          </a:p>
        </p:txBody>
      </p:sp>
      <p:pic>
        <p:nvPicPr>
          <p:cNvPr id="127" name="Google Shape;12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600" y="1170125"/>
            <a:ext cx="3277139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0"/>
          <p:cNvSpPr txBox="1"/>
          <p:nvPr/>
        </p:nvSpPr>
        <p:spPr>
          <a:xfrm>
            <a:off x="4412325" y="1361500"/>
            <a:ext cx="4021500" cy="7080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Declare using the "</a:t>
            </a:r>
            <a:r>
              <a:rPr b="1" lang="en" sz="1700"/>
              <a:t>modifier</a:t>
            </a:r>
            <a:r>
              <a:rPr lang="en" sz="1700"/>
              <a:t>" keyword.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/>
              <a:t>_;</a:t>
            </a:r>
            <a:r>
              <a:rPr lang="en" sz="1700"/>
              <a:t> signals start of main function</a:t>
            </a:r>
            <a:endParaRPr sz="1700"/>
          </a:p>
        </p:txBody>
      </p:sp>
      <p:sp>
        <p:nvSpPr>
          <p:cNvPr id="129" name="Google Shape;129;p20"/>
          <p:cNvSpPr txBox="1"/>
          <p:nvPr/>
        </p:nvSpPr>
        <p:spPr>
          <a:xfrm>
            <a:off x="5152050" y="2759725"/>
            <a:ext cx="3006600" cy="1754700"/>
          </a:xfrm>
          <a:prstGeom prst="rect">
            <a:avLst/>
          </a:prstGeom>
          <a:noFill/>
          <a:ln cap="flat" cmpd="sng" w="9525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Modifiers properties: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Can be inherited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Can take arguments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Many in same function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Can be overriden</a:t>
            </a:r>
            <a:endParaRPr sz="17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Validation and Assertion</a:t>
            </a:r>
            <a:endParaRPr/>
          </a:p>
        </p:txBody>
      </p:sp>
      <p:pic>
        <p:nvPicPr>
          <p:cNvPr id="135" name="Google Shape;13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4250" y="2795775"/>
            <a:ext cx="6305550" cy="1724025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1"/>
          <p:cNvSpPr txBox="1"/>
          <p:nvPr/>
        </p:nvSpPr>
        <p:spPr>
          <a:xfrm>
            <a:off x="2358450" y="4522650"/>
            <a:ext cx="4427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Source: https://www.linkedin.com/pulse/require-vs-revert-assert-solidity-arslan-maqbool/</a:t>
            </a:r>
            <a:endParaRPr sz="8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37" name="Google Shape;137;p21"/>
          <p:cNvSpPr txBox="1"/>
          <p:nvPr/>
        </p:nvSpPr>
        <p:spPr>
          <a:xfrm>
            <a:off x="579900" y="1479750"/>
            <a:ext cx="82524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</a:pPr>
            <a:r>
              <a:rPr lang="en"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require(cond), require(cond, error_msg) is used to check inputs</a:t>
            </a:r>
            <a:endParaRPr sz="18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</a:pPr>
            <a:r>
              <a:rPr lang="en"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revert(), revert(msg) is used to abort execution given internal errors</a:t>
            </a:r>
            <a:endParaRPr sz="18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</a:pPr>
            <a:r>
              <a:rPr lang="en"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assert(cond) is used to prevent logical errors like integer overflow </a:t>
            </a:r>
            <a:endParaRPr sz="18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